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5" r:id="rId5"/>
    <p:sldId id="266" r:id="rId6"/>
    <p:sldId id="268" r:id="rId7"/>
    <p:sldId id="273" r:id="rId8"/>
    <p:sldId id="270" r:id="rId9"/>
    <p:sldId id="271" r:id="rId10"/>
    <p:sldId id="272" r:id="rId11"/>
    <p:sldId id="274" r:id="rId12"/>
    <p:sldId id="259" r:id="rId13"/>
    <p:sldId id="261" r:id="rId14"/>
    <p:sldId id="263" r:id="rId15"/>
    <p:sldId id="264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1"/>
    <p:restoredTop sz="94653"/>
  </p:normalViewPr>
  <p:slideViewPr>
    <p:cSldViewPr snapToGrid="0" snapToObjects="1">
      <p:cViewPr varScale="1">
        <p:scale>
          <a:sx n="128" d="100"/>
          <a:sy n="128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4E99-67E9-B244-9390-2AABA3578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A801D-0ACF-2143-AE57-7596B9CB3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92EF8-ADCF-A349-B833-A8F6BCE01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949B9-FEF1-3F40-96C8-1DE1726D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C54B4-790C-F244-9B21-7132E5FF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99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2BAF-E161-7F44-9A49-05D76474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2F61A-3583-4E42-9F42-F34AB561F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FC2F2-BB73-D649-94EC-C9C85DD9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B3BA0-E582-BC4D-9BCB-7DCB863C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A77B5-7B03-564A-9C59-87AD2F9B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6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CEFCC4-388F-B744-89BE-16FF23D61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2A408-E6F7-4648-BE77-3DE13AF20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DC07D-9C05-5049-90E2-36DA9DFF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41885-C442-6540-8CA6-3E9A6D12E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5622C-B519-DE46-902B-DC37C796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9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73EB-D4EF-3148-92A7-96A6E3C8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1370-FB05-4147-A476-BE3A3F02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ADB0B-FE67-9A41-B3E7-1BB079CF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2E7B2-53F0-0C49-B79B-7E6C1D029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07A39-3EAB-2447-9F5E-E0117706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133A-8A38-0A42-8B1E-9E903B549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AB363-90E9-8049-ADC2-199D08FFA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15DF3-675D-1542-ABF3-769BD15F9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B0D46-0F01-D24E-8A59-0BB24B9D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2BD11-A892-AE4F-837D-ED88D9A7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7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5E5F-B072-4740-BBDE-979B8C9F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7E029-BD00-4344-99E4-E73495345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E941F-D07D-B24B-916A-66A2F61EA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7AC21-13E2-9245-851F-11D6DFB8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46F5B-A79C-3D41-B8B6-EB490D5BA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FDEA6-D3CB-7F45-ACA5-82AB0336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F7BD-89C4-5942-83B6-145C21AB4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BABE6-3D2A-D245-9A67-3D88380B4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D957F-9914-3840-9390-38A699099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C4DBF-CC73-FF41-B612-6AD27F2DA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6488C-8BBA-8E4C-B120-CEE6D0E14A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535C33-F344-2641-9077-45446634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903562-745F-2D42-8DE2-068307E6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773EE-1CD0-1348-8F57-C01A794E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2C40-59F4-5742-96E1-E5C77D95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8F47E-6156-1540-A5A3-099684C14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20759-8D8B-7945-9AE6-29AF7BC75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88632-0C21-5048-86BE-E233A1A6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9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21B51-4007-1344-9FF7-E3BEA468A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0A0322-7546-F349-8CF1-CF2A5615E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3B457-1967-154C-8FC7-D27D2595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0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ADBE-862E-E544-ABDB-15AB40EB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48275-C4F6-0C49-99C5-FCB8E394D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D04BE-6ABA-9443-A5FE-6150C907C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10F9B-BE79-954A-94EE-86D878FE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2914A-A149-CE42-8FA6-03360215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63C20-45EF-0F4C-8DF1-A8B04830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87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0549-24A7-8049-8A76-261D37F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0E27C-C88D-F347-B2D7-DB2176D1E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5B803-839E-694F-B35A-5F258792E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2EF8F-CB65-0E4E-9A53-22CC05B9A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15AB9-2EF2-9842-9FCC-170AB515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F8434-8D4A-4D44-AE25-211649A1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11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4DA80-80A6-CA47-8059-2FEE3EF0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52665-E2DD-8D4A-B040-B6049289B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6675F-D3D0-D24B-B14E-0384B50F3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35267-E90C-2748-9C3D-4E9A0C74E2D4}" type="datetimeFigureOut">
              <a:rPr lang="en-US" smtClean="0"/>
              <a:t>10/21/18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49EF7-AA36-FC43-ACD0-350FBC142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F8656-9E22-3643-8C1A-AFDA95B5C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3F6F8-F0A1-884F-93A1-3620F624C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AB10-0A30-384D-84DE-57A43AAA6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Fitting computational models of behavior(u)r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FA1F0-166D-9049-B22D-7A1C5240C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SASQUATCH</a:t>
            </a:r>
          </a:p>
          <a:p>
            <a:r>
              <a:rPr lang="en-US" dirty="0"/>
              <a:t>October 18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249647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27B8-ADC8-B64D-A90C-A31F9E86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BC92-CB99-2946-912B-8CD50473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“</a:t>
            </a:r>
            <a:r>
              <a:rPr lang="en-US" dirty="0" err="1"/>
              <a:t>RL_example.m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Code available at: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alsfilip</a:t>
            </a:r>
            <a:r>
              <a:rPr lang="en-US" dirty="0"/>
              <a:t>/</a:t>
            </a:r>
            <a:r>
              <a:rPr lang="en-US" dirty="0" err="1"/>
              <a:t>Model_Fitting_Tutorial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70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0F177-CDEA-D747-95F7-01D044C1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BE6DF-7253-BE44-972F-CB41FBA72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/>
              <a:t>Log-Likelihood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Maximize the log likelihood/ Minimize the 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17E34B-996D-0441-A073-74762D2C0E47}"/>
                  </a:ext>
                </a:extLst>
              </p:cNvPr>
              <p:cNvSpPr txBox="1"/>
              <p:nvPr/>
            </p:nvSpPr>
            <p:spPr>
              <a:xfrm>
                <a:off x="2559391" y="2414016"/>
                <a:ext cx="716939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𝐶h𝑜𝑖𝑐𝑒𝑠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𝑀𝑜𝑑𝑒𝑙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𝑃𝑎𝑟𝑎𝑚𝑒𝑡𝑒𝑟𝑠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𝐶h𝑜𝑖𝑐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𝑃𝑎𝑟𝑎𝑚𝑒𝑡𝑒𝑟𝑠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17E34B-996D-0441-A073-74762D2C0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391" y="2414016"/>
                <a:ext cx="7169399" cy="672172"/>
              </a:xfrm>
              <a:prstGeom prst="rect">
                <a:avLst/>
              </a:prstGeom>
              <a:blipFill>
                <a:blip r:embed="rId2"/>
                <a:stretch>
                  <a:fillRect l="-177" t="-144444" r="-531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BED0FD-CE17-9F4B-AD9E-9E34086CE55E}"/>
                  </a:ext>
                </a:extLst>
              </p:cNvPr>
              <p:cNvSpPr txBox="1"/>
              <p:nvPr/>
            </p:nvSpPr>
            <p:spPr>
              <a:xfrm>
                <a:off x="2455759" y="4166616"/>
                <a:ext cx="8043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𝐶h𝑜𝑖𝑐𝑒𝑠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𝑀𝑜𝑑𝑒𝑙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𝑃𝑎𝑟𝑎𝑚𝑒𝑡𝑒𝑟𝑠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𝐶h𝑜𝑖𝑐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𝑃𝑎𝑟𝑎𝑚𝑒𝑡𝑒𝑟𝑠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BED0FD-CE17-9F4B-AD9E-9E34086CE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759" y="4166616"/>
                <a:ext cx="8043933" cy="276999"/>
              </a:xfrm>
              <a:prstGeom prst="rect">
                <a:avLst/>
              </a:prstGeom>
              <a:blipFill>
                <a:blip r:embed="rId3"/>
                <a:stretch>
                  <a:fillRect l="-1260" t="-160870" r="-315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62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003F95-AAED-1544-ACAB-B1B68CA4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47" y="2615848"/>
            <a:ext cx="2728232" cy="2037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8B962-4764-8F40-8BCE-7087449D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39" y="2349637"/>
            <a:ext cx="2871958" cy="28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6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2A3F85-8465-8141-BA8A-D325DDDE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124" y="1776308"/>
            <a:ext cx="3108374" cy="3305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D8D95-892B-374E-AE01-7573747B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18" y="1776308"/>
            <a:ext cx="5489065" cy="3896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F2C6C-0E79-1F49-B026-78B02F722127}"/>
              </a:ext>
            </a:extLst>
          </p:cNvPr>
          <p:cNvSpPr txBox="1"/>
          <p:nvPr/>
        </p:nvSpPr>
        <p:spPr>
          <a:xfrm>
            <a:off x="9748910" y="6372665"/>
            <a:ext cx="223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Palminteri</a:t>
            </a:r>
            <a:r>
              <a:rPr lang="en-US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4201017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442D6-E6F6-8D45-8D68-B90373A0A9F8}"/>
              </a:ext>
            </a:extLst>
          </p:cNvPr>
          <p:cNvSpPr txBox="1"/>
          <p:nvPr/>
        </p:nvSpPr>
        <p:spPr>
          <a:xfrm>
            <a:off x="9748910" y="6372665"/>
            <a:ext cx="223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Palminteri</a:t>
            </a:r>
            <a:r>
              <a:rPr lang="en-US" dirty="0"/>
              <a:t> et al.,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698D5-0615-2049-8384-B03CF8C41330}"/>
              </a:ext>
            </a:extLst>
          </p:cNvPr>
          <p:cNvSpPr txBox="1"/>
          <p:nvPr/>
        </p:nvSpPr>
        <p:spPr>
          <a:xfrm>
            <a:off x="499189" y="536028"/>
            <a:ext cx="111936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Guidelines for Model fitting:</a:t>
            </a:r>
          </a:p>
          <a:p>
            <a:endParaRPr lang="en-US" dirty="0"/>
          </a:p>
          <a:p>
            <a:r>
              <a:rPr lang="en-US" sz="2000" dirty="0"/>
              <a:t>1) Define a task that challenges the computational models used – use task to make behavioral predictions</a:t>
            </a:r>
          </a:p>
          <a:p>
            <a:r>
              <a:rPr lang="en-US" sz="2000" dirty="0"/>
              <a:t>2) Ensure parameter recovery/Model Discrimination</a:t>
            </a:r>
          </a:p>
          <a:p>
            <a:r>
              <a:rPr lang="en-US" sz="2000" dirty="0"/>
              <a:t>3) Model comparison (e.g., AIC, BIC, model evidence, cross validation)</a:t>
            </a:r>
          </a:p>
          <a:p>
            <a:r>
              <a:rPr lang="en-US" sz="2000" dirty="0"/>
              <a:t>4) Simulate behavior – ensure that winning model reproduces the observed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645C93-3C8B-424E-B37C-E85EA43C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611" y="3246787"/>
            <a:ext cx="7404778" cy="296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B4A3A3-4CF3-2D4B-AF50-BD0997A23F47}"/>
              </a:ext>
            </a:extLst>
          </p:cNvPr>
          <p:cNvSpPr txBox="1"/>
          <p:nvPr/>
        </p:nvSpPr>
        <p:spPr>
          <a:xfrm>
            <a:off x="9748910" y="6372665"/>
            <a:ext cx="239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Filipowicz</a:t>
            </a:r>
            <a:r>
              <a:rPr lang="en-US" dirty="0"/>
              <a:t> et al., in prep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39E6B-1B90-F643-ABE2-77B44B985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949"/>
          <a:stretch/>
        </p:blipFill>
        <p:spPr>
          <a:xfrm>
            <a:off x="1558084" y="2136882"/>
            <a:ext cx="9287316" cy="2444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0BE3D-D1E1-F746-A350-FD17F660D7E2}"/>
              </a:ext>
            </a:extLst>
          </p:cNvPr>
          <p:cNvSpPr txBox="1"/>
          <p:nvPr/>
        </p:nvSpPr>
        <p:spPr>
          <a:xfrm>
            <a:off x="5064838" y="4581144"/>
            <a:ext cx="277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Trials Since Last Rule Switch</a:t>
            </a:r>
          </a:p>
        </p:txBody>
      </p:sp>
    </p:spTree>
    <p:extLst>
      <p:ext uri="{BB962C8B-B14F-4D97-AF65-F5344CB8AC3E}">
        <p14:creationId xmlns:p14="http://schemas.microsoft.com/office/powerpoint/2010/main" val="3550044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86182-914D-E845-831A-DBA881355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28750"/>
            <a:ext cx="76200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D2FF0-078D-C44C-8BBC-CCAA1BF5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295422"/>
            <a:ext cx="1800665" cy="18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87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72CC9D-2E10-AC41-9651-192D934C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74" y="449834"/>
            <a:ext cx="4355914" cy="30920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CAB093-FBF7-0B4C-A962-5EE92E8F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440690"/>
            <a:ext cx="5360494" cy="1697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36F74C-5FFB-1F4A-9B9A-E99701596B7F}"/>
              </a:ext>
            </a:extLst>
          </p:cNvPr>
          <p:cNvSpPr txBox="1"/>
          <p:nvPr/>
        </p:nvSpPr>
        <p:spPr>
          <a:xfrm>
            <a:off x="2593527" y="3429000"/>
            <a:ext cx="79037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Advantages of computational models: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Provide mechanistic explanations for cognition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Unambiguous definitions of cognitive phenomena (doesn’t mean they’re correct!)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Relevant to explain cognitive impairments/illnesses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D7B55-5E92-3C4A-A1D3-16F197DF0495}"/>
              </a:ext>
            </a:extLst>
          </p:cNvPr>
          <p:cNvSpPr txBox="1"/>
          <p:nvPr/>
        </p:nvSpPr>
        <p:spPr>
          <a:xfrm>
            <a:off x="539496" y="2414378"/>
            <a:ext cx="565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also </a:t>
            </a:r>
            <a:r>
              <a:rPr lang="en-US" dirty="0" err="1"/>
              <a:t>Huys</a:t>
            </a:r>
            <a:r>
              <a:rPr lang="en-US" dirty="0"/>
              <a:t>, Maia, &amp; Frank, 2016 Nature Neuroscience </a:t>
            </a:r>
          </a:p>
        </p:txBody>
      </p:sp>
    </p:spTree>
    <p:extLst>
      <p:ext uri="{BB962C8B-B14F-4D97-AF65-F5344CB8AC3E}">
        <p14:creationId xmlns:p14="http://schemas.microsoft.com/office/powerpoint/2010/main" val="7271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EFBA-0D4E-3443-8C02-C1F2725B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computational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3FCA-6EF6-B645-81B0-D90EA94FF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models</a:t>
            </a:r>
          </a:p>
          <a:p>
            <a:pPr lvl="1"/>
            <a:r>
              <a:rPr lang="en-US" dirty="0"/>
              <a:t>Reinforcement Learning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Drift Diffusion Models – Next time?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Code available at: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alsfilip</a:t>
            </a:r>
            <a:r>
              <a:rPr lang="en-US" dirty="0"/>
              <a:t>/</a:t>
            </a:r>
            <a:r>
              <a:rPr lang="en-US" dirty="0" err="1"/>
              <a:t>Model_Fitting_Tutorial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3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9AB2-E565-2648-9DB8-93C4089D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03E8-1682-2243-BAAC-372509EB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6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feedback/reward to guide learning (Sutton &amp; </a:t>
            </a:r>
            <a:r>
              <a:rPr lang="en-US" dirty="0" err="1"/>
              <a:t>Barto</a:t>
            </a:r>
            <a:r>
              <a:rPr lang="en-US" dirty="0"/>
              <a:t>, 1998)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1B5B6-5F70-8D4B-9B03-AD03CC5CCC7E}"/>
                  </a:ext>
                </a:extLst>
              </p:cNvPr>
              <p:cNvSpPr txBox="1"/>
              <p:nvPr/>
            </p:nvSpPr>
            <p:spPr>
              <a:xfrm>
                <a:off x="3783261" y="2999630"/>
                <a:ext cx="40729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1B5B6-5F70-8D4B-9B03-AD03CC5C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261" y="2999630"/>
                <a:ext cx="4072974" cy="369332"/>
              </a:xfrm>
              <a:prstGeom prst="rect">
                <a:avLst/>
              </a:prstGeom>
              <a:blipFill>
                <a:blip r:embed="rId2"/>
                <a:stretch>
                  <a:fillRect l="-1242" r="-18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0775BD-0143-714B-891D-3D12CF09C00A}"/>
              </a:ext>
            </a:extLst>
          </p:cNvPr>
          <p:cNvSpPr txBox="1"/>
          <p:nvPr/>
        </p:nvSpPr>
        <p:spPr>
          <a:xfrm>
            <a:off x="5452206" y="2553701"/>
            <a:ext cx="14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Learning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61AA7-881F-3344-B73D-46C9E0D6DC1E}"/>
              </a:ext>
            </a:extLst>
          </p:cNvPr>
          <p:cNvSpPr txBox="1"/>
          <p:nvPr/>
        </p:nvSpPr>
        <p:spPr>
          <a:xfrm>
            <a:off x="5819748" y="348903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Reward prediction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E48D5-735F-4141-99CB-AA2B6E9B689F}"/>
              </a:ext>
            </a:extLst>
          </p:cNvPr>
          <p:cNvSpPr txBox="1"/>
          <p:nvPr/>
        </p:nvSpPr>
        <p:spPr>
          <a:xfrm>
            <a:off x="3499482" y="3500228"/>
            <a:ext cx="1574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 for an </a:t>
            </a:r>
          </a:p>
          <a:p>
            <a:pPr algn="ctr"/>
            <a:r>
              <a:rPr lang="en-US" dirty="0"/>
              <a:t>action/option </a:t>
            </a:r>
            <a:r>
              <a:rPr lang="en-US" i="1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6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0369511-A895-F84D-A3AC-51EC7F5AB1EA}"/>
              </a:ext>
            </a:extLst>
          </p:cNvPr>
          <p:cNvGrpSpPr/>
          <p:nvPr/>
        </p:nvGrpSpPr>
        <p:grpSpPr>
          <a:xfrm>
            <a:off x="3452649" y="1618597"/>
            <a:ext cx="5286703" cy="2291255"/>
            <a:chOff x="3683875" y="1744717"/>
            <a:chExt cx="5286703" cy="22912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C0063-553B-DB4F-B4A6-FAB6906B95C2}"/>
                </a:ext>
              </a:extLst>
            </p:cNvPr>
            <p:cNvSpPr/>
            <p:nvPr/>
          </p:nvSpPr>
          <p:spPr>
            <a:xfrm>
              <a:off x="3683875" y="2217682"/>
              <a:ext cx="1597572" cy="1818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C47A97-9667-0542-8A75-89589D827051}"/>
                </a:ext>
              </a:extLst>
            </p:cNvPr>
            <p:cNvSpPr/>
            <p:nvPr/>
          </p:nvSpPr>
          <p:spPr>
            <a:xfrm>
              <a:off x="7373006" y="2217683"/>
              <a:ext cx="1597572" cy="18182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86C745-77EF-DA49-A08D-C812B160F427}"/>
                </a:ext>
              </a:extLst>
            </p:cNvPr>
            <p:cNvSpPr txBox="1"/>
            <p:nvPr/>
          </p:nvSpPr>
          <p:spPr>
            <a:xfrm>
              <a:off x="3826448" y="1746185"/>
              <a:ext cx="1343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70% Reward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BD9789-12A8-DF46-9BC4-4CEAA2DF228B}"/>
                </a:ext>
              </a:extLst>
            </p:cNvPr>
            <p:cNvSpPr txBox="1"/>
            <p:nvPr/>
          </p:nvSpPr>
          <p:spPr>
            <a:xfrm>
              <a:off x="7499813" y="1744717"/>
              <a:ext cx="1343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30% Reward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727C6F-A995-D74D-8546-E3F195AA6B3F}"/>
              </a:ext>
            </a:extLst>
          </p:cNvPr>
          <p:cNvSpPr txBox="1"/>
          <p:nvPr/>
        </p:nvSpPr>
        <p:spPr>
          <a:xfrm>
            <a:off x="4565164" y="714703"/>
            <a:ext cx="306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Two-armed bandit 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CA6635-E8E9-6E44-BC9B-A8EB63EAC72C}"/>
              </a:ext>
            </a:extLst>
          </p:cNvPr>
          <p:cNvSpPr txBox="1"/>
          <p:nvPr/>
        </p:nvSpPr>
        <p:spPr>
          <a:xfrm>
            <a:off x="2545829" y="4591604"/>
            <a:ext cx="7100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Participant’s goal is to maximize 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reward feedback to find the best option to select</a:t>
            </a:r>
          </a:p>
        </p:txBody>
      </p:sp>
    </p:spTree>
    <p:extLst>
      <p:ext uri="{BB962C8B-B14F-4D97-AF65-F5344CB8AC3E}">
        <p14:creationId xmlns:p14="http://schemas.microsoft.com/office/powerpoint/2010/main" val="102459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0369511-A895-F84D-A3AC-51EC7F5AB1EA}"/>
              </a:ext>
            </a:extLst>
          </p:cNvPr>
          <p:cNvGrpSpPr/>
          <p:nvPr/>
        </p:nvGrpSpPr>
        <p:grpSpPr>
          <a:xfrm>
            <a:off x="3452649" y="2091562"/>
            <a:ext cx="5286703" cy="1818290"/>
            <a:chOff x="3683875" y="2217682"/>
            <a:chExt cx="5286703" cy="18182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C0063-553B-DB4F-B4A6-FAB6906B95C2}"/>
                </a:ext>
              </a:extLst>
            </p:cNvPr>
            <p:cNvSpPr/>
            <p:nvPr/>
          </p:nvSpPr>
          <p:spPr>
            <a:xfrm>
              <a:off x="3683875" y="2217682"/>
              <a:ext cx="1597572" cy="1818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C47A97-9667-0542-8A75-89589D827051}"/>
                </a:ext>
              </a:extLst>
            </p:cNvPr>
            <p:cNvSpPr/>
            <p:nvPr/>
          </p:nvSpPr>
          <p:spPr>
            <a:xfrm>
              <a:off x="7373006" y="2217683"/>
              <a:ext cx="1597572" cy="18182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727C6F-A995-D74D-8546-E3F195AA6B3F}"/>
              </a:ext>
            </a:extLst>
          </p:cNvPr>
          <p:cNvSpPr txBox="1"/>
          <p:nvPr/>
        </p:nvSpPr>
        <p:spPr>
          <a:xfrm>
            <a:off x="4565164" y="714703"/>
            <a:ext cx="306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Two-armed bandit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A19C6-C5A7-594B-8651-1BFFBA0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13" y="2533678"/>
            <a:ext cx="839029" cy="895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FD1B1A-0108-A54E-90EF-CCD7C52BC5BF}"/>
              </a:ext>
            </a:extLst>
          </p:cNvPr>
          <p:cNvSpPr txBox="1"/>
          <p:nvPr/>
        </p:nvSpPr>
        <p:spPr>
          <a:xfrm>
            <a:off x="1496028" y="4015346"/>
            <a:ext cx="14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Value (Vt):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3D47F-6854-304A-9492-42549242DD37}"/>
              </a:ext>
            </a:extLst>
          </p:cNvPr>
          <p:cNvSpPr txBox="1"/>
          <p:nvPr/>
        </p:nvSpPr>
        <p:spPr>
          <a:xfrm>
            <a:off x="4081744" y="3980481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E28D9-3958-194E-946C-2B1BD87427A7}"/>
              </a:ext>
            </a:extLst>
          </p:cNvPr>
          <p:cNvSpPr txBox="1"/>
          <p:nvPr/>
        </p:nvSpPr>
        <p:spPr>
          <a:xfrm>
            <a:off x="7732015" y="3952677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B9A5E-A6CA-0340-AA51-A4FD38DEA863}"/>
              </a:ext>
            </a:extLst>
          </p:cNvPr>
          <p:cNvSpPr txBox="1"/>
          <p:nvPr/>
        </p:nvSpPr>
        <p:spPr>
          <a:xfrm>
            <a:off x="1496028" y="4643234"/>
            <a:ext cx="179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Value (Vt+1):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6F842E-2CAF-004C-8380-71FBA51EB285}"/>
              </a:ext>
            </a:extLst>
          </p:cNvPr>
          <p:cNvSpPr txBox="1"/>
          <p:nvPr/>
        </p:nvSpPr>
        <p:spPr>
          <a:xfrm>
            <a:off x="3295431" y="4643234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.5 </a:t>
            </a:r>
            <a:r>
              <a:rPr lang="en-US" sz="2400" b="1" dirty="0"/>
              <a:t>+ learning(1 - .5)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C70B3-8830-304F-9923-7D691A032F51}"/>
              </a:ext>
            </a:extLst>
          </p:cNvPr>
          <p:cNvSpPr txBox="1"/>
          <p:nvPr/>
        </p:nvSpPr>
        <p:spPr>
          <a:xfrm>
            <a:off x="7732015" y="456033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07915B-5F5A-AB4E-B0FA-215CD1786427}"/>
              </a:ext>
            </a:extLst>
          </p:cNvPr>
          <p:cNvSpPr txBox="1"/>
          <p:nvPr/>
        </p:nvSpPr>
        <p:spPr>
          <a:xfrm>
            <a:off x="3277792" y="5104899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.5 </a:t>
            </a:r>
            <a:r>
              <a:rPr lang="en-US" sz="2400" b="1" dirty="0"/>
              <a:t>+ .25(1 - .5) = </a:t>
            </a:r>
            <a:r>
              <a:rPr lang="en-US" sz="2400" b="1" dirty="0">
                <a:solidFill>
                  <a:srgbClr val="0070C0"/>
                </a:solidFill>
              </a:rPr>
              <a:t>.65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B77836-0E00-1146-AA11-8F06BF5E4092}"/>
              </a:ext>
            </a:extLst>
          </p:cNvPr>
          <p:cNvSpPr txBox="1"/>
          <p:nvPr/>
        </p:nvSpPr>
        <p:spPr>
          <a:xfrm>
            <a:off x="3295431" y="5566564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.5 </a:t>
            </a:r>
            <a:r>
              <a:rPr lang="en-US" sz="2400" b="1" dirty="0"/>
              <a:t>+ .90(1 - .5) = </a:t>
            </a:r>
            <a:r>
              <a:rPr lang="en-US" sz="2400" b="1" dirty="0">
                <a:solidFill>
                  <a:srgbClr val="0070C0"/>
                </a:solidFill>
              </a:rPr>
              <a:t>.95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18ABFD-9324-D441-8412-AF10AAA4947B}"/>
              </a:ext>
            </a:extLst>
          </p:cNvPr>
          <p:cNvSpPr/>
          <p:nvPr/>
        </p:nvSpPr>
        <p:spPr>
          <a:xfrm>
            <a:off x="6821214" y="1618597"/>
            <a:ext cx="2249214" cy="2468772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9AB2-E565-2648-9DB8-93C4089D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03E8-1682-2243-BAAC-372509EB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6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feedback/reward to guide learning (Sutton &amp; </a:t>
            </a:r>
            <a:r>
              <a:rPr lang="en-US" dirty="0" err="1"/>
              <a:t>Barto</a:t>
            </a:r>
            <a:r>
              <a:rPr lang="en-US" dirty="0"/>
              <a:t>, 1998)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1B5B6-5F70-8D4B-9B03-AD03CC5CCC7E}"/>
                  </a:ext>
                </a:extLst>
              </p:cNvPr>
              <p:cNvSpPr txBox="1"/>
              <p:nvPr/>
            </p:nvSpPr>
            <p:spPr>
              <a:xfrm>
                <a:off x="3783261" y="2999630"/>
                <a:ext cx="40729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31B5B6-5F70-8D4B-9B03-AD03CC5C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261" y="2999630"/>
                <a:ext cx="4072974" cy="369332"/>
              </a:xfrm>
              <a:prstGeom prst="rect">
                <a:avLst/>
              </a:prstGeom>
              <a:blipFill>
                <a:blip r:embed="rId2"/>
                <a:stretch>
                  <a:fillRect l="-1242" r="-186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0CCCC8-43ED-FD47-B5E7-809922C517B4}"/>
                  </a:ext>
                </a:extLst>
              </p:cNvPr>
              <p:cNvSpPr txBox="1"/>
              <p:nvPr/>
            </p:nvSpPr>
            <p:spPr>
              <a:xfrm>
                <a:off x="2224141" y="5001851"/>
                <a:ext cx="3423886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0CCCC8-43ED-FD47-B5E7-809922C5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141" y="5001851"/>
                <a:ext cx="3423886" cy="782265"/>
              </a:xfrm>
              <a:prstGeom prst="rect">
                <a:avLst/>
              </a:prstGeom>
              <a:blipFill>
                <a:blip r:embed="rId3"/>
                <a:stretch>
                  <a:fillRect t="-27419" r="-369" b="-1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0775BD-0143-714B-891D-3D12CF09C00A}"/>
              </a:ext>
            </a:extLst>
          </p:cNvPr>
          <p:cNvSpPr txBox="1"/>
          <p:nvPr/>
        </p:nvSpPr>
        <p:spPr>
          <a:xfrm>
            <a:off x="5452206" y="2553701"/>
            <a:ext cx="14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Learning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61AA7-881F-3344-B73D-46C9E0D6DC1E}"/>
              </a:ext>
            </a:extLst>
          </p:cNvPr>
          <p:cNvSpPr txBox="1"/>
          <p:nvPr/>
        </p:nvSpPr>
        <p:spPr>
          <a:xfrm>
            <a:off x="5819748" y="348903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Reward prediction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DE48D5-735F-4141-99CB-AA2B6E9B689F}"/>
              </a:ext>
            </a:extLst>
          </p:cNvPr>
          <p:cNvSpPr txBox="1"/>
          <p:nvPr/>
        </p:nvSpPr>
        <p:spPr>
          <a:xfrm>
            <a:off x="3499482" y="3500228"/>
            <a:ext cx="1574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Value for an </a:t>
            </a:r>
          </a:p>
          <a:p>
            <a:pPr algn="ctr"/>
            <a:r>
              <a:rPr lang="en-US" dirty="0"/>
              <a:t>action/option </a:t>
            </a:r>
            <a:r>
              <a:rPr lang="en-US" i="1" dirty="0" err="1"/>
              <a:t>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80863-B241-9C44-95AC-FF56A147A9E1}"/>
              </a:ext>
            </a:extLst>
          </p:cNvPr>
          <p:cNvSpPr txBox="1"/>
          <p:nvPr/>
        </p:nvSpPr>
        <p:spPr>
          <a:xfrm>
            <a:off x="1411091" y="5759195"/>
            <a:ext cx="233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Probability of choosing</a:t>
            </a:r>
          </a:p>
          <a:p>
            <a:pPr algn="ctr"/>
            <a:r>
              <a:rPr lang="en-US" dirty="0"/>
              <a:t>action/option </a:t>
            </a:r>
            <a:r>
              <a:rPr lang="en-US" i="1" dirty="0" err="1"/>
              <a:t>i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02DF24-B7A8-0D42-A1E3-24FAA50C9998}"/>
              </a:ext>
            </a:extLst>
          </p:cNvPr>
          <p:cNvSpPr txBox="1"/>
          <p:nvPr/>
        </p:nvSpPr>
        <p:spPr>
          <a:xfrm>
            <a:off x="3329957" y="4387880"/>
            <a:ext cx="2458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Inverse Temperature</a:t>
            </a:r>
          </a:p>
          <a:p>
            <a:r>
              <a:rPr lang="en-US" dirty="0">
                <a:solidFill>
                  <a:srgbClr val="7030A0"/>
                </a:solidFill>
              </a:rPr>
              <a:t>“Greediness” parameter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E1BEC2-0D4E-8947-BCE6-4D7E2645F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23393"/>
            <a:ext cx="5023104" cy="30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2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0369511-A895-F84D-A3AC-51EC7F5AB1EA}"/>
              </a:ext>
            </a:extLst>
          </p:cNvPr>
          <p:cNvGrpSpPr/>
          <p:nvPr/>
        </p:nvGrpSpPr>
        <p:grpSpPr>
          <a:xfrm>
            <a:off x="3452649" y="2091562"/>
            <a:ext cx="5286703" cy="1818290"/>
            <a:chOff x="3683875" y="2217682"/>
            <a:chExt cx="5286703" cy="18182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C0063-553B-DB4F-B4A6-FAB6906B95C2}"/>
                </a:ext>
              </a:extLst>
            </p:cNvPr>
            <p:cNvSpPr/>
            <p:nvPr/>
          </p:nvSpPr>
          <p:spPr>
            <a:xfrm>
              <a:off x="3683875" y="2217682"/>
              <a:ext cx="1597572" cy="1818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C47A97-9667-0542-8A75-89589D827051}"/>
                </a:ext>
              </a:extLst>
            </p:cNvPr>
            <p:cNvSpPr/>
            <p:nvPr/>
          </p:nvSpPr>
          <p:spPr>
            <a:xfrm>
              <a:off x="7373006" y="2217683"/>
              <a:ext cx="1597572" cy="18182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727C6F-A995-D74D-8546-E3F195AA6B3F}"/>
              </a:ext>
            </a:extLst>
          </p:cNvPr>
          <p:cNvSpPr txBox="1"/>
          <p:nvPr/>
        </p:nvSpPr>
        <p:spPr>
          <a:xfrm>
            <a:off x="4565164" y="714703"/>
            <a:ext cx="306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Two-armed bandit task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D1B1A-0108-A54E-90EF-CCD7C52BC5BF}"/>
              </a:ext>
            </a:extLst>
          </p:cNvPr>
          <p:cNvSpPr txBox="1"/>
          <p:nvPr/>
        </p:nvSpPr>
        <p:spPr>
          <a:xfrm>
            <a:off x="106140" y="4026647"/>
            <a:ext cx="2593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Choice Probability: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EE8057-E1C2-F843-AB7F-DA7A4CE39761}"/>
              </a:ext>
            </a:extLst>
          </p:cNvPr>
          <p:cNvSpPr txBox="1"/>
          <p:nvPr/>
        </p:nvSpPr>
        <p:spPr>
          <a:xfrm>
            <a:off x="2366463" y="4026647"/>
            <a:ext cx="3769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)/</a:t>
            </a:r>
          </a:p>
          <a:p>
            <a:r>
              <a:rPr lang="en-US" sz="2400" b="1" dirty="0"/>
              <a:t>[</a:t>
            </a:r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)+</a:t>
            </a:r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)]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78C8E-1BD6-1A4A-9250-9DB99F8CB91F}"/>
              </a:ext>
            </a:extLst>
          </p:cNvPr>
          <p:cNvSpPr txBox="1"/>
          <p:nvPr/>
        </p:nvSpPr>
        <p:spPr>
          <a:xfrm>
            <a:off x="6096000" y="4026647"/>
            <a:ext cx="3769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)/</a:t>
            </a:r>
          </a:p>
          <a:p>
            <a:r>
              <a:rPr lang="en-US" sz="2400" b="1" dirty="0"/>
              <a:t>[</a:t>
            </a:r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)+</a:t>
            </a:r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)]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B0527D-1CA2-B14E-A2CB-CBF5618A6740}"/>
              </a:ext>
            </a:extLst>
          </p:cNvPr>
          <p:cNvSpPr txBox="1"/>
          <p:nvPr/>
        </p:nvSpPr>
        <p:spPr>
          <a:xfrm>
            <a:off x="2661632" y="4974439"/>
            <a:ext cx="3211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exp</a:t>
            </a:r>
            <a:r>
              <a:rPr lang="en-US" sz="2400" b="1" dirty="0"/>
              <a:t>(.5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)/</a:t>
            </a:r>
          </a:p>
          <a:p>
            <a:r>
              <a:rPr lang="en-US" sz="2400" b="1" dirty="0"/>
              <a:t>[</a:t>
            </a:r>
            <a:r>
              <a:rPr lang="en-US" sz="2400" b="1" dirty="0" err="1"/>
              <a:t>exp</a:t>
            </a:r>
            <a:r>
              <a:rPr lang="en-US" sz="2400" b="1" dirty="0"/>
              <a:t>(/.5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)+</a:t>
            </a:r>
            <a:r>
              <a:rPr lang="en-US" sz="2400" b="1" dirty="0" err="1"/>
              <a:t>exp</a:t>
            </a:r>
            <a:r>
              <a:rPr lang="en-US" sz="2400" b="1" dirty="0"/>
              <a:t>(.5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)]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31A37A-B517-1E41-A034-5FE3BC5B4067}"/>
              </a:ext>
            </a:extLst>
          </p:cNvPr>
          <p:cNvSpPr txBox="1"/>
          <p:nvPr/>
        </p:nvSpPr>
        <p:spPr>
          <a:xfrm>
            <a:off x="6482334" y="4974439"/>
            <a:ext cx="3078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exp</a:t>
            </a:r>
            <a:r>
              <a:rPr lang="en-US" sz="2400" b="1" dirty="0"/>
              <a:t>(.5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)/</a:t>
            </a:r>
          </a:p>
          <a:p>
            <a:r>
              <a:rPr lang="en-US" sz="2400" b="1" dirty="0"/>
              <a:t>[</a:t>
            </a:r>
            <a:r>
              <a:rPr lang="en-US" sz="2400" b="1" dirty="0" err="1"/>
              <a:t>exp</a:t>
            </a:r>
            <a:r>
              <a:rPr lang="en-US" sz="2400" b="1" dirty="0"/>
              <a:t>(.5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)+</a:t>
            </a:r>
            <a:r>
              <a:rPr lang="en-US" sz="2400" b="1" dirty="0" err="1"/>
              <a:t>exp</a:t>
            </a:r>
            <a:r>
              <a:rPr lang="en-US" sz="2400" b="1" dirty="0"/>
              <a:t>(.5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)]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B907A0-23F5-A849-AA97-BD3F657FD557}"/>
              </a:ext>
            </a:extLst>
          </p:cNvPr>
          <p:cNvSpPr txBox="1"/>
          <p:nvPr/>
        </p:nvSpPr>
        <p:spPr>
          <a:xfrm>
            <a:off x="3928268" y="6056310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.52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68489E-5914-3D48-9B0A-D1F8491C735B}"/>
              </a:ext>
            </a:extLst>
          </p:cNvPr>
          <p:cNvSpPr txBox="1"/>
          <p:nvPr/>
        </p:nvSpPr>
        <p:spPr>
          <a:xfrm>
            <a:off x="7698211" y="6056310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.48</a:t>
            </a:r>
          </a:p>
        </p:txBody>
      </p:sp>
    </p:spTree>
    <p:extLst>
      <p:ext uri="{BB962C8B-B14F-4D97-AF65-F5344CB8AC3E}">
        <p14:creationId xmlns:p14="http://schemas.microsoft.com/office/powerpoint/2010/main" val="404565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0369511-A895-F84D-A3AC-51EC7F5AB1EA}"/>
              </a:ext>
            </a:extLst>
          </p:cNvPr>
          <p:cNvGrpSpPr/>
          <p:nvPr/>
        </p:nvGrpSpPr>
        <p:grpSpPr>
          <a:xfrm>
            <a:off x="3452649" y="2091562"/>
            <a:ext cx="5286703" cy="1818290"/>
            <a:chOff x="3683875" y="2217682"/>
            <a:chExt cx="5286703" cy="18182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9BC0063-553B-DB4F-B4A6-FAB6906B95C2}"/>
                </a:ext>
              </a:extLst>
            </p:cNvPr>
            <p:cNvSpPr/>
            <p:nvPr/>
          </p:nvSpPr>
          <p:spPr>
            <a:xfrm>
              <a:off x="3683875" y="2217682"/>
              <a:ext cx="1597572" cy="18182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C47A97-9667-0542-8A75-89589D827051}"/>
                </a:ext>
              </a:extLst>
            </p:cNvPr>
            <p:cNvSpPr/>
            <p:nvPr/>
          </p:nvSpPr>
          <p:spPr>
            <a:xfrm>
              <a:off x="7373006" y="2217683"/>
              <a:ext cx="1597572" cy="18182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727C6F-A995-D74D-8546-E3F195AA6B3F}"/>
              </a:ext>
            </a:extLst>
          </p:cNvPr>
          <p:cNvSpPr txBox="1"/>
          <p:nvPr/>
        </p:nvSpPr>
        <p:spPr>
          <a:xfrm>
            <a:off x="4565164" y="714703"/>
            <a:ext cx="306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Two-armed bandit task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D1B1A-0108-A54E-90EF-CCD7C52BC5BF}"/>
              </a:ext>
            </a:extLst>
          </p:cNvPr>
          <p:cNvSpPr txBox="1"/>
          <p:nvPr/>
        </p:nvSpPr>
        <p:spPr>
          <a:xfrm>
            <a:off x="106140" y="4026647"/>
            <a:ext cx="2593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Choice Probability: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EE8057-E1C2-F843-AB7F-DA7A4CE39761}"/>
              </a:ext>
            </a:extLst>
          </p:cNvPr>
          <p:cNvSpPr txBox="1"/>
          <p:nvPr/>
        </p:nvSpPr>
        <p:spPr>
          <a:xfrm>
            <a:off x="2366463" y="4026647"/>
            <a:ext cx="3769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)/</a:t>
            </a:r>
          </a:p>
          <a:p>
            <a:r>
              <a:rPr lang="en-US" sz="2400" b="1" dirty="0"/>
              <a:t>[</a:t>
            </a:r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)+</a:t>
            </a:r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)]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78C8E-1BD6-1A4A-9250-9DB99F8CB91F}"/>
              </a:ext>
            </a:extLst>
          </p:cNvPr>
          <p:cNvSpPr txBox="1"/>
          <p:nvPr/>
        </p:nvSpPr>
        <p:spPr>
          <a:xfrm>
            <a:off x="6096000" y="4026647"/>
            <a:ext cx="3769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)/</a:t>
            </a:r>
          </a:p>
          <a:p>
            <a:r>
              <a:rPr lang="en-US" sz="2400" b="1" dirty="0"/>
              <a:t>[</a:t>
            </a:r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)+</a:t>
            </a:r>
            <a:r>
              <a:rPr lang="en-US" sz="2400" b="1" dirty="0" err="1"/>
              <a:t>exp</a:t>
            </a:r>
            <a:r>
              <a:rPr lang="en-US" sz="2400" b="1" dirty="0"/>
              <a:t>(Beta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)]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B0527D-1CA2-B14E-A2CB-CBF5618A6740}"/>
              </a:ext>
            </a:extLst>
          </p:cNvPr>
          <p:cNvSpPr txBox="1"/>
          <p:nvPr/>
        </p:nvSpPr>
        <p:spPr>
          <a:xfrm>
            <a:off x="2587894" y="4974439"/>
            <a:ext cx="3358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exp</a:t>
            </a:r>
            <a:r>
              <a:rPr lang="en-US" sz="2400" b="1" dirty="0"/>
              <a:t>(10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)/</a:t>
            </a:r>
          </a:p>
          <a:p>
            <a:r>
              <a:rPr lang="en-US" sz="2400" b="1" dirty="0"/>
              <a:t>[</a:t>
            </a:r>
            <a:r>
              <a:rPr lang="en-US" sz="2400" b="1" dirty="0" err="1"/>
              <a:t>exp</a:t>
            </a:r>
            <a:r>
              <a:rPr lang="en-US" sz="2400" b="1" dirty="0"/>
              <a:t>(/10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)+</a:t>
            </a:r>
            <a:r>
              <a:rPr lang="en-US" sz="2400" b="1" dirty="0" err="1"/>
              <a:t>exp</a:t>
            </a:r>
            <a:r>
              <a:rPr lang="en-US" sz="2400" b="1" dirty="0"/>
              <a:t>(10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)]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31A37A-B517-1E41-A034-5FE3BC5B4067}"/>
              </a:ext>
            </a:extLst>
          </p:cNvPr>
          <p:cNvSpPr txBox="1"/>
          <p:nvPr/>
        </p:nvSpPr>
        <p:spPr>
          <a:xfrm>
            <a:off x="6408596" y="4974439"/>
            <a:ext cx="3225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exp</a:t>
            </a:r>
            <a:r>
              <a:rPr lang="en-US" sz="2400" b="1" dirty="0"/>
              <a:t>(10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)/</a:t>
            </a:r>
          </a:p>
          <a:p>
            <a:r>
              <a:rPr lang="en-US" sz="2400" b="1" dirty="0"/>
              <a:t>[</a:t>
            </a:r>
            <a:r>
              <a:rPr lang="en-US" sz="2400" b="1" dirty="0" err="1"/>
              <a:t>exp</a:t>
            </a:r>
            <a:r>
              <a:rPr lang="en-US" sz="2400" b="1" dirty="0"/>
              <a:t>(10 </a:t>
            </a:r>
            <a:r>
              <a:rPr lang="en-US" sz="2400" b="1" dirty="0">
                <a:solidFill>
                  <a:schemeClr val="accent1"/>
                </a:solidFill>
              </a:rPr>
              <a:t>.65</a:t>
            </a:r>
            <a:r>
              <a:rPr lang="en-US" sz="2400" b="1" dirty="0"/>
              <a:t>)+</a:t>
            </a:r>
            <a:r>
              <a:rPr lang="en-US" sz="2400" b="1" dirty="0" err="1"/>
              <a:t>exp</a:t>
            </a:r>
            <a:r>
              <a:rPr lang="en-US" sz="2400" b="1" dirty="0"/>
              <a:t>(10 </a:t>
            </a:r>
            <a:r>
              <a:rPr lang="en-US" sz="2400" b="1" dirty="0">
                <a:solidFill>
                  <a:srgbClr val="FF0000"/>
                </a:solidFill>
              </a:rPr>
              <a:t>.5</a:t>
            </a:r>
            <a:r>
              <a:rPr lang="en-US" sz="2400" b="1" dirty="0"/>
              <a:t>)]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B907A0-23F5-A849-AA97-BD3F657FD557}"/>
              </a:ext>
            </a:extLst>
          </p:cNvPr>
          <p:cNvSpPr txBox="1"/>
          <p:nvPr/>
        </p:nvSpPr>
        <p:spPr>
          <a:xfrm>
            <a:off x="3928268" y="6056310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.82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68489E-5914-3D48-9B0A-D1F8491C735B}"/>
              </a:ext>
            </a:extLst>
          </p:cNvPr>
          <p:cNvSpPr txBox="1"/>
          <p:nvPr/>
        </p:nvSpPr>
        <p:spPr>
          <a:xfrm>
            <a:off x="7698211" y="6056310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.18</a:t>
            </a:r>
          </a:p>
        </p:txBody>
      </p:sp>
    </p:spTree>
    <p:extLst>
      <p:ext uri="{BB962C8B-B14F-4D97-AF65-F5344CB8AC3E}">
        <p14:creationId xmlns:p14="http://schemas.microsoft.com/office/powerpoint/2010/main" val="890502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574</Words>
  <Application>Microsoft Macintosh PowerPoint</Application>
  <PresentationFormat>Widescreen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Fitting computational models of behavior(u)r</vt:lpstr>
      <vt:lpstr>PowerPoint Presentation</vt:lpstr>
      <vt:lpstr>Fitting computational models</vt:lpstr>
      <vt:lpstr>Reinforcement Learning</vt:lpstr>
      <vt:lpstr>PowerPoint Presentation</vt:lpstr>
      <vt:lpstr>PowerPoint Presentation</vt:lpstr>
      <vt:lpstr>Reinforcement Learning</vt:lpstr>
      <vt:lpstr>PowerPoint Presentation</vt:lpstr>
      <vt:lpstr>PowerPoint Presentation</vt:lpstr>
      <vt:lpstr>Fitting</vt:lpstr>
      <vt:lpstr>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Fitting computational models of behavior(u)r</dc:title>
  <dc:creator>Alexandre Filipowicz</dc:creator>
  <cp:lastModifiedBy>Alexandre Filipowicz</cp:lastModifiedBy>
  <cp:revision>17</cp:revision>
  <dcterms:created xsi:type="dcterms:W3CDTF">2018-10-17T22:15:05Z</dcterms:created>
  <dcterms:modified xsi:type="dcterms:W3CDTF">2018-10-21T13:30:02Z</dcterms:modified>
</cp:coreProperties>
</file>